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Lst>
  <p:sldIdLst>
    <p:sldId id="256" r:id="rId2"/>
    <p:sldId id="257" r:id="rId3"/>
    <p:sldId id="259" r:id="rId4"/>
    <p:sldId id="263" r:id="rId5"/>
    <p:sldId id="264" r:id="rId6"/>
    <p:sldId id="266" r:id="rId7"/>
    <p:sldId id="262" r:id="rId8"/>
    <p:sldId id="258" r:id="rId9"/>
    <p:sldId id="261" r:id="rId10"/>
    <p:sldId id="267" r:id="rId11"/>
    <p:sldId id="265" r:id="rId1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04" d="100"/>
          <a:sy n="104" d="100"/>
        </p:scale>
        <p:origin x="-174" y="-84"/>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BAEB6B4B-882B-4DBC-BEE7-8B69ACC7CB03}" type="datetimeFigureOut">
              <a:rPr lang="en-US" smtClean="0"/>
              <a:pPr/>
              <a:t>1/7/2014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B2094CA-62E6-42B7-994D-3A8821C22DB7}"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AEB6B4B-882B-4DBC-BEE7-8B69ACC7CB03}" type="datetimeFigureOut">
              <a:rPr lang="en-US" smtClean="0"/>
              <a:pPr/>
              <a:t>1/7/2014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B2094CA-62E6-42B7-994D-3A8821C22DB7}"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AEB6B4B-882B-4DBC-BEE7-8B69ACC7CB03}" type="datetimeFigureOut">
              <a:rPr lang="en-US" smtClean="0"/>
              <a:pPr/>
              <a:t>1/7/2014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B2094CA-62E6-42B7-994D-3A8821C22DB7}"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AEB6B4B-882B-4DBC-BEE7-8B69ACC7CB03}" type="datetimeFigureOut">
              <a:rPr lang="en-US" smtClean="0"/>
              <a:pPr/>
              <a:t>1/7/2014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B2094CA-62E6-42B7-994D-3A8821C22DB7}"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AEB6B4B-882B-4DBC-BEE7-8B69ACC7CB03}" type="datetimeFigureOut">
              <a:rPr lang="en-US" smtClean="0"/>
              <a:pPr/>
              <a:t>1/7/2014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B2094CA-62E6-42B7-994D-3A8821C22DB7}"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BAEB6B4B-882B-4DBC-BEE7-8B69ACC7CB03}" type="datetimeFigureOut">
              <a:rPr lang="en-US" smtClean="0"/>
              <a:pPr/>
              <a:t>1/7/2014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B2094CA-62E6-42B7-994D-3A8821C22DB7}"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BAEB6B4B-882B-4DBC-BEE7-8B69ACC7CB03}" type="datetimeFigureOut">
              <a:rPr lang="en-US" smtClean="0"/>
              <a:pPr/>
              <a:t>1/7/2014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B2094CA-62E6-42B7-994D-3A8821C22DB7}"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BAEB6B4B-882B-4DBC-BEE7-8B69ACC7CB03}" type="datetimeFigureOut">
              <a:rPr lang="en-US" smtClean="0"/>
              <a:pPr/>
              <a:t>1/7/2014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B2094CA-62E6-42B7-994D-3A8821C22DB7}"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AEB6B4B-882B-4DBC-BEE7-8B69ACC7CB03}" type="datetimeFigureOut">
              <a:rPr lang="en-US" smtClean="0"/>
              <a:pPr/>
              <a:t>1/7/2014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B2094CA-62E6-42B7-994D-3A8821C22DB7}"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AEB6B4B-882B-4DBC-BEE7-8B69ACC7CB03}" type="datetimeFigureOut">
              <a:rPr lang="en-US" smtClean="0"/>
              <a:pPr/>
              <a:t>1/7/2014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B2094CA-62E6-42B7-994D-3A8821C22DB7}"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AEB6B4B-882B-4DBC-BEE7-8B69ACC7CB03}" type="datetimeFigureOut">
              <a:rPr lang="en-US" smtClean="0"/>
              <a:pPr/>
              <a:t>1/7/2014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B2094CA-62E6-42B7-994D-3A8821C22DB7}"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1">
            <a:lumMod val="40000"/>
            <a:lumOff val="60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AEB6B4B-882B-4DBC-BEE7-8B69ACC7CB03}" type="datetimeFigureOut">
              <a:rPr lang="en-US" smtClean="0"/>
              <a:pPr/>
              <a:t>1/7/2014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B2094CA-62E6-42B7-994D-3A8821C22DB7}"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hyperlink" Target="http://www.washingtonpost.com/blogs/she-the-people/wp/2013/12/05/book-asks-what-will-it-take-to-make-a-woman-president/" TargetMode="External"/><Relationship Id="rId2" Type="http://schemas.openxmlformats.org/officeDocument/2006/relationships/hyperlink" Target="http://www.npr.org/2013/06/10/189280329/50-years-after-the-equal-pay-act-gender-wage-gap-endures" TargetMode="External"/><Relationship Id="rId1" Type="http://schemas.openxmlformats.org/officeDocument/2006/relationships/slideLayout" Target="../slideLayouts/slideLayout2.xml"/><Relationship Id="rId4" Type="http://schemas.openxmlformats.org/officeDocument/2006/relationships/hyperlink" Target="http://www.forbes.com/sites/connieguglielmo/2013/12/12/facebooks-sheryl-sandberg-leans-in-and-helps-boss-versus-bossy-pantene-ad-go-viral/" TargetMode="External"/></Relationships>
</file>

<file path=ppt/slides/_rels/slide2.xml.rels><?xml version="1.0" encoding="UTF-8" standalone="yes"?>
<Relationships xmlns="http://schemas.openxmlformats.org/package/2006/relationships"><Relationship Id="rId8" Type="http://schemas.openxmlformats.org/officeDocument/2006/relationships/image" Target="../media/image8.jpeg"/><Relationship Id="rId3" Type="http://schemas.openxmlformats.org/officeDocument/2006/relationships/image" Target="../media/image3.jpeg"/><Relationship Id="rId7" Type="http://schemas.openxmlformats.org/officeDocument/2006/relationships/image" Target="../media/image7.jpeg"/><Relationship Id="rId2" Type="http://schemas.openxmlformats.org/officeDocument/2006/relationships/image" Target="../media/image2.jpeg"/><Relationship Id="rId1" Type="http://schemas.openxmlformats.org/officeDocument/2006/relationships/slideLayout" Target="../slideLayouts/slideLayout2.xml"/><Relationship Id="rId6" Type="http://schemas.openxmlformats.org/officeDocument/2006/relationships/image" Target="../media/image6.jpeg"/><Relationship Id="rId5" Type="http://schemas.openxmlformats.org/officeDocument/2006/relationships/image" Target="../media/image5.gif"/><Relationship Id="rId4" Type="http://schemas.openxmlformats.org/officeDocument/2006/relationships/image" Target="../media/image4.jpeg"/></Relationships>
</file>

<file path=ppt/slides/_rels/slide3.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png"/><Relationship Id="rId1" Type="http://schemas.openxmlformats.org/officeDocument/2006/relationships/slideLayout" Target="../slideLayouts/slideLayout2.xml"/><Relationship Id="rId4" Type="http://schemas.openxmlformats.org/officeDocument/2006/relationships/hyperlink" Target="http://www.ipu.org/wmn-e/classif.htm" TargetMode="Externa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6.gi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Women in the workforce</a:t>
            </a:r>
            <a:endParaRPr lang="en-US" dirty="0"/>
          </a:p>
        </p:txBody>
      </p:sp>
      <p:pic>
        <p:nvPicPr>
          <p:cNvPr id="61442" name="Picture 2" descr="http://www.shellyhollis.com/wp-content/uploads/2013/11/piccit_rosie_the_riveter_wallpaper__764291549.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5" name="TextBox 4"/>
          <p:cNvSpPr txBox="1"/>
          <p:nvPr/>
        </p:nvSpPr>
        <p:spPr>
          <a:xfrm>
            <a:off x="5334000" y="5534561"/>
            <a:ext cx="3810000" cy="1323439"/>
          </a:xfrm>
          <a:prstGeom prst="rect">
            <a:avLst/>
          </a:prstGeom>
          <a:noFill/>
        </p:spPr>
        <p:txBody>
          <a:bodyPr wrap="square" rtlCol="0">
            <a:spAutoFit/>
          </a:bodyPr>
          <a:lstStyle/>
          <a:p>
            <a:pPr algn="ctr"/>
            <a:r>
              <a:rPr lang="en-US" sz="4000" dirty="0" smtClean="0">
                <a:solidFill>
                  <a:schemeClr val="bg1"/>
                </a:solidFill>
                <a:effectLst>
                  <a:outerShdw blurRad="38100" dist="38100" dir="2700000" algn="tl">
                    <a:srgbClr val="000000">
                      <a:alpha val="43137"/>
                    </a:srgbClr>
                  </a:outerShdw>
                </a:effectLst>
                <a:latin typeface="Adobe Caslon Pro Bold" pitchFamily="18" charset="0"/>
              </a:rPr>
              <a:t>Women in the Workforce</a:t>
            </a:r>
            <a:endParaRPr lang="en-US" sz="4000" dirty="0">
              <a:solidFill>
                <a:schemeClr val="bg1"/>
              </a:solidFill>
              <a:effectLst>
                <a:outerShdw blurRad="38100" dist="38100" dir="2700000" algn="tl">
                  <a:srgbClr val="000000">
                    <a:alpha val="43137"/>
                  </a:srgbClr>
                </a:outerShdw>
              </a:effectLst>
              <a:latin typeface="Adobe Caslon Pro Bold" pitchFamily="18"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2">
                    <a:lumMod val="20000"/>
                    <a:lumOff val="80000"/>
                  </a:schemeClr>
                </a:solidFill>
                <a:effectLst>
                  <a:outerShdw blurRad="38100" dist="38100" dir="2700000" algn="tl">
                    <a:srgbClr val="000000">
                      <a:alpha val="43137"/>
                    </a:srgbClr>
                  </a:outerShdw>
                </a:effectLst>
                <a:latin typeface="Adobe Caslon Pro" pitchFamily="18" charset="0"/>
              </a:rPr>
              <a:t>Media</a:t>
            </a:r>
            <a:endParaRPr lang="en-US" dirty="0">
              <a:solidFill>
                <a:schemeClr val="accent2">
                  <a:lumMod val="20000"/>
                  <a:lumOff val="80000"/>
                </a:schemeClr>
              </a:solidFill>
              <a:effectLst>
                <a:outerShdw blurRad="38100" dist="38100" dir="2700000" algn="tl">
                  <a:srgbClr val="000000">
                    <a:alpha val="43137"/>
                  </a:srgbClr>
                </a:outerShdw>
              </a:effectLst>
              <a:latin typeface="Adobe Caslon Pro" pitchFamily="18" charset="0"/>
            </a:endParaRPr>
          </a:p>
        </p:txBody>
      </p:sp>
      <p:sp>
        <p:nvSpPr>
          <p:cNvPr id="3" name="Content Placeholder 2"/>
          <p:cNvSpPr>
            <a:spLocks noGrp="1"/>
          </p:cNvSpPr>
          <p:nvPr>
            <p:ph idx="1"/>
          </p:nvPr>
        </p:nvSpPr>
        <p:spPr/>
        <p:txBody>
          <a:bodyPr>
            <a:normAutofit fontScale="92500"/>
          </a:bodyPr>
          <a:lstStyle/>
          <a:p>
            <a:r>
              <a:rPr lang="en-US" dirty="0" smtClean="0">
                <a:solidFill>
                  <a:schemeClr val="accent2">
                    <a:lumMod val="20000"/>
                    <a:lumOff val="80000"/>
                  </a:schemeClr>
                </a:solidFill>
                <a:effectLst>
                  <a:outerShdw blurRad="38100" dist="38100" dir="2700000" algn="tl">
                    <a:srgbClr val="000000">
                      <a:alpha val="43137"/>
                    </a:srgbClr>
                  </a:outerShdw>
                </a:effectLst>
              </a:rPr>
              <a:t>”There was talk about the changes we need in our media, not only the messages that girls and women are consuming about themselves, but the messages that affect how men view women,” </a:t>
            </a:r>
            <a:r>
              <a:rPr lang="en-US" dirty="0" smtClean="0">
                <a:solidFill>
                  <a:schemeClr val="accent2">
                    <a:lumMod val="20000"/>
                    <a:lumOff val="80000"/>
                  </a:schemeClr>
                </a:solidFill>
                <a:effectLst>
                  <a:outerShdw blurRad="38100" dist="38100" dir="2700000" algn="tl">
                    <a:srgbClr val="000000">
                      <a:alpha val="43137"/>
                    </a:srgbClr>
                  </a:outerShdw>
                </a:effectLst>
              </a:rPr>
              <a:t>– Marianne </a:t>
            </a:r>
            <a:r>
              <a:rPr lang="en-US" dirty="0" err="1" smtClean="0">
                <a:solidFill>
                  <a:schemeClr val="accent2">
                    <a:lumMod val="20000"/>
                    <a:lumOff val="80000"/>
                  </a:schemeClr>
                </a:solidFill>
                <a:effectLst>
                  <a:outerShdw blurRad="38100" dist="38100" dir="2700000" algn="tl">
                    <a:srgbClr val="000000">
                      <a:alpha val="43137"/>
                    </a:srgbClr>
                  </a:outerShdw>
                </a:effectLst>
              </a:rPr>
              <a:t>Schnall</a:t>
            </a:r>
            <a:r>
              <a:rPr lang="en-US" dirty="0" smtClean="0">
                <a:solidFill>
                  <a:schemeClr val="accent2">
                    <a:lumMod val="20000"/>
                    <a:lumOff val="80000"/>
                  </a:schemeClr>
                </a:solidFill>
                <a:effectLst>
                  <a:outerShdw blurRad="38100" dist="38100" dir="2700000" algn="tl">
                    <a:srgbClr val="000000">
                      <a:alpha val="43137"/>
                    </a:srgbClr>
                  </a:outerShdw>
                </a:effectLst>
              </a:rPr>
              <a:t> (founder of feminist.com)</a:t>
            </a:r>
          </a:p>
          <a:p>
            <a:r>
              <a:rPr lang="en-US" dirty="0" smtClean="0">
                <a:solidFill>
                  <a:schemeClr val="accent2">
                    <a:lumMod val="20000"/>
                    <a:lumOff val="80000"/>
                  </a:schemeClr>
                </a:solidFill>
                <a:effectLst>
                  <a:outerShdw blurRad="38100" dist="38100" dir="2700000" algn="tl">
                    <a:srgbClr val="000000">
                      <a:alpha val="43137"/>
                    </a:srgbClr>
                  </a:outerShdw>
                </a:effectLst>
              </a:rPr>
              <a:t>Only 56% of movies pass the </a:t>
            </a:r>
            <a:r>
              <a:rPr lang="en-US" dirty="0" err="1" smtClean="0">
                <a:solidFill>
                  <a:schemeClr val="accent2">
                    <a:lumMod val="20000"/>
                    <a:lumOff val="80000"/>
                  </a:schemeClr>
                </a:solidFill>
                <a:effectLst>
                  <a:outerShdw blurRad="38100" dist="38100" dir="2700000" algn="tl">
                    <a:srgbClr val="000000">
                      <a:alpha val="43137"/>
                    </a:srgbClr>
                  </a:outerShdw>
                </a:effectLst>
              </a:rPr>
              <a:t>Bechdel</a:t>
            </a:r>
            <a:r>
              <a:rPr lang="en-US" dirty="0" smtClean="0">
                <a:solidFill>
                  <a:schemeClr val="accent2">
                    <a:lumMod val="20000"/>
                    <a:lumOff val="80000"/>
                  </a:schemeClr>
                </a:solidFill>
                <a:effectLst>
                  <a:outerShdw blurRad="38100" dist="38100" dir="2700000" algn="tl">
                    <a:srgbClr val="000000">
                      <a:alpha val="43137"/>
                    </a:srgbClr>
                  </a:outerShdw>
                </a:effectLst>
              </a:rPr>
              <a:t> test, which requires the movie to </a:t>
            </a:r>
            <a:r>
              <a:rPr lang="en-US" dirty="0" smtClean="0">
                <a:solidFill>
                  <a:schemeClr val="accent2">
                    <a:lumMod val="20000"/>
                    <a:lumOff val="80000"/>
                  </a:schemeClr>
                </a:solidFill>
                <a:effectLst>
                  <a:outerShdw blurRad="38100" dist="38100" dir="2700000" algn="tl">
                    <a:srgbClr val="000000">
                      <a:alpha val="43137"/>
                    </a:srgbClr>
                  </a:outerShdw>
                </a:effectLst>
              </a:rPr>
              <a:t>have at least two women in it, who talk to each other, about something besides a man</a:t>
            </a:r>
            <a:r>
              <a:rPr lang="en-US" dirty="0" smtClean="0">
                <a:solidFill>
                  <a:schemeClr val="accent2">
                    <a:lumMod val="20000"/>
                    <a:lumOff val="80000"/>
                  </a:schemeClr>
                </a:solidFill>
                <a:effectLst>
                  <a:outerShdw blurRad="38100" dist="38100" dir="2700000" algn="tl">
                    <a:srgbClr val="000000">
                      <a:alpha val="43137"/>
                    </a:srgbClr>
                  </a:outerShdw>
                </a:effectLst>
              </a:rPr>
              <a:t>.</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92500" lnSpcReduction="20000"/>
          </a:bodyPr>
          <a:lstStyle/>
          <a:p>
            <a:r>
              <a:rPr lang="en-US" dirty="0" smtClean="0">
                <a:hlinkClick r:id="rId2"/>
              </a:rPr>
              <a:t>http://</a:t>
            </a:r>
            <a:r>
              <a:rPr lang="en-US" dirty="0" smtClean="0">
                <a:hlinkClick r:id="rId2"/>
              </a:rPr>
              <a:t>www.npr.org/2013/06/10/189280329/50-years-after-the-equal-pay-act-gender-wage-gap-endures</a:t>
            </a:r>
            <a:endParaRPr lang="en-US" dirty="0" smtClean="0"/>
          </a:p>
          <a:p>
            <a:r>
              <a:rPr lang="en-US" dirty="0" smtClean="0">
                <a:hlinkClick r:id="rId3"/>
              </a:rPr>
              <a:t>http://www.washingtonpost.com/blogs/she-the-people/wp/2013/12/05/book-asks-what-will-it-take-to-make-a-woman-president</a:t>
            </a:r>
            <a:r>
              <a:rPr lang="en-US" dirty="0" smtClean="0">
                <a:hlinkClick r:id="rId3"/>
              </a:rPr>
              <a:t>/</a:t>
            </a:r>
            <a:endParaRPr lang="en-US" dirty="0" smtClean="0"/>
          </a:p>
          <a:p>
            <a:endParaRPr lang="en-US" dirty="0" smtClean="0"/>
          </a:p>
          <a:p>
            <a:r>
              <a:rPr lang="en-US" dirty="0" smtClean="0">
                <a:hlinkClick r:id="rId4"/>
              </a:rPr>
              <a:t>http://www.forbes.com/sites/connieguglielmo/2013/12/12/facebooks-sheryl-sandberg-leans-in-and-helps-boss-versus-bossy-pantene-ad-go-viral</a:t>
            </a:r>
            <a:r>
              <a:rPr lang="en-US" dirty="0" smtClean="0">
                <a:hlinkClick r:id="rId4"/>
              </a:rPr>
              <a:t>/</a:t>
            </a:r>
            <a:endParaRPr lang="en-US" dirty="0" smtClean="0"/>
          </a:p>
          <a:p>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42" name="Picture 18" descr="http://blogs.baylor.edu/womenacrosstime/files/2012/12/women-with-airplanes-photo-227mmly.jpg"/>
          <p:cNvPicPr>
            <a:picLocks noChangeAspect="1" noChangeArrowheads="1"/>
          </p:cNvPicPr>
          <p:nvPr/>
        </p:nvPicPr>
        <p:blipFill>
          <a:blip r:embed="rId2" cstate="print"/>
          <a:srcRect/>
          <a:stretch>
            <a:fillRect/>
          </a:stretch>
        </p:blipFill>
        <p:spPr bwMode="auto">
          <a:xfrm>
            <a:off x="5867400" y="3943350"/>
            <a:ext cx="3810000" cy="2914650"/>
          </a:xfrm>
          <a:prstGeom prst="rect">
            <a:avLst/>
          </a:prstGeom>
          <a:noFill/>
        </p:spPr>
      </p:pic>
      <p:sp>
        <p:nvSpPr>
          <p:cNvPr id="2" name="Title 1"/>
          <p:cNvSpPr>
            <a:spLocks noGrp="1"/>
          </p:cNvSpPr>
          <p:nvPr>
            <p:ph type="title"/>
          </p:nvPr>
        </p:nvSpPr>
        <p:spPr/>
        <p:txBody>
          <a:bodyPr/>
          <a:lstStyle/>
          <a:p>
            <a:r>
              <a:rPr lang="en-US" dirty="0" err="1" smtClean="0"/>
              <a:t>HIstory</a:t>
            </a:r>
            <a:endParaRPr lang="en-US" dirty="0"/>
          </a:p>
        </p:txBody>
      </p:sp>
      <p:pic>
        <p:nvPicPr>
          <p:cNvPr id="1026" name="Picture 2" descr="http://www.noaa.gov/blackhistory/2007/images/women%20in%20workforce%20wwii.jpg"/>
          <p:cNvPicPr>
            <a:picLocks noChangeAspect="1" noChangeArrowheads="1"/>
          </p:cNvPicPr>
          <p:nvPr/>
        </p:nvPicPr>
        <p:blipFill>
          <a:blip r:embed="rId3" cstate="print"/>
          <a:srcRect/>
          <a:stretch>
            <a:fillRect/>
          </a:stretch>
        </p:blipFill>
        <p:spPr bwMode="auto">
          <a:xfrm>
            <a:off x="6248400" y="0"/>
            <a:ext cx="3200400" cy="3950734"/>
          </a:xfrm>
          <a:prstGeom prst="rect">
            <a:avLst/>
          </a:prstGeom>
          <a:noFill/>
        </p:spPr>
      </p:pic>
      <p:pic>
        <p:nvPicPr>
          <p:cNvPr id="1028" name="Picture 4" descr="http://www.history.com/minisites/wwii-in-hd/inside-wwii/assets/north-america/women-in-wwii/photo-gallery/women-in-wwii-02-getty-89594707.jpg"/>
          <p:cNvPicPr>
            <a:picLocks noChangeAspect="1" noChangeArrowheads="1"/>
          </p:cNvPicPr>
          <p:nvPr/>
        </p:nvPicPr>
        <p:blipFill>
          <a:blip r:embed="rId4" cstate="print"/>
          <a:srcRect/>
          <a:stretch>
            <a:fillRect/>
          </a:stretch>
        </p:blipFill>
        <p:spPr bwMode="auto">
          <a:xfrm>
            <a:off x="0" y="1"/>
            <a:ext cx="2327909" cy="3581400"/>
          </a:xfrm>
          <a:prstGeom prst="rect">
            <a:avLst/>
          </a:prstGeom>
          <a:noFill/>
        </p:spPr>
      </p:pic>
      <p:pic>
        <p:nvPicPr>
          <p:cNvPr id="1030" name="Picture 6" descr="http://www.archives.gov/education/history-day/bright-ideas/images/cant-win-poster.gif"/>
          <p:cNvPicPr>
            <a:picLocks noChangeAspect="1" noChangeArrowheads="1"/>
          </p:cNvPicPr>
          <p:nvPr/>
        </p:nvPicPr>
        <p:blipFill>
          <a:blip r:embed="rId5" cstate="print"/>
          <a:srcRect/>
          <a:stretch>
            <a:fillRect/>
          </a:stretch>
        </p:blipFill>
        <p:spPr bwMode="auto">
          <a:xfrm>
            <a:off x="4648200" y="0"/>
            <a:ext cx="2362200" cy="3429000"/>
          </a:xfrm>
          <a:prstGeom prst="rect">
            <a:avLst/>
          </a:prstGeom>
          <a:noFill/>
        </p:spPr>
      </p:pic>
      <p:pic>
        <p:nvPicPr>
          <p:cNvPr id="1034" name="Picture 10" descr="http://www.nebraskastudies.org/0800/media/0801_013502.jpg"/>
          <p:cNvPicPr>
            <a:picLocks noChangeAspect="1" noChangeArrowheads="1"/>
          </p:cNvPicPr>
          <p:nvPr/>
        </p:nvPicPr>
        <p:blipFill>
          <a:blip r:embed="rId6" cstate="print"/>
          <a:srcRect/>
          <a:stretch>
            <a:fillRect/>
          </a:stretch>
        </p:blipFill>
        <p:spPr bwMode="auto">
          <a:xfrm>
            <a:off x="2209800" y="0"/>
            <a:ext cx="2514601" cy="3276600"/>
          </a:xfrm>
          <a:prstGeom prst="rect">
            <a:avLst/>
          </a:prstGeom>
          <a:noFill/>
        </p:spPr>
      </p:pic>
      <p:pic>
        <p:nvPicPr>
          <p:cNvPr id="1038" name="Picture 14" descr="http://mediad.publicbroadcasting.net/p/wpr/files/201111/woman_working.jpg"/>
          <p:cNvPicPr>
            <a:picLocks noChangeAspect="1" noChangeArrowheads="1"/>
          </p:cNvPicPr>
          <p:nvPr/>
        </p:nvPicPr>
        <p:blipFill>
          <a:blip r:embed="rId7" cstate="print"/>
          <a:srcRect/>
          <a:stretch>
            <a:fillRect/>
          </a:stretch>
        </p:blipFill>
        <p:spPr bwMode="auto">
          <a:xfrm>
            <a:off x="0" y="2971800"/>
            <a:ext cx="2743200" cy="3886200"/>
          </a:xfrm>
          <a:prstGeom prst="rect">
            <a:avLst/>
          </a:prstGeom>
          <a:noFill/>
        </p:spPr>
      </p:pic>
      <p:pic>
        <p:nvPicPr>
          <p:cNvPr id="1040" name="Picture 16" descr="http://assets.nydailynews.com/polopoly_fs/1.1246163.1358982413%21/img/httpImage/image.jpg_gen/derivatives/gallery_1200/women-workforce-wwii.jpg"/>
          <p:cNvPicPr>
            <a:picLocks noChangeAspect="1" noChangeArrowheads="1"/>
          </p:cNvPicPr>
          <p:nvPr/>
        </p:nvPicPr>
        <p:blipFill>
          <a:blip r:embed="rId8" cstate="print"/>
          <a:srcRect/>
          <a:stretch>
            <a:fillRect/>
          </a:stretch>
        </p:blipFill>
        <p:spPr bwMode="auto">
          <a:xfrm>
            <a:off x="2743200" y="3276600"/>
            <a:ext cx="4495800" cy="3581399"/>
          </a:xfrm>
          <a:prstGeom prst="rect">
            <a:avLst/>
          </a:prstGeom>
          <a:noFill/>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r>
              <a:rPr lang="en-US" dirty="0" smtClean="0">
                <a:solidFill>
                  <a:schemeClr val="accent2">
                    <a:lumMod val="40000"/>
                    <a:lumOff val="60000"/>
                  </a:schemeClr>
                </a:solidFill>
                <a:effectLst>
                  <a:outerShdw blurRad="38100" dist="38100" dir="2700000" algn="tl">
                    <a:srgbClr val="000000">
                      <a:alpha val="43137"/>
                    </a:srgbClr>
                  </a:outerShdw>
                </a:effectLst>
                <a:latin typeface="Adobe Caslon Pro Bold" pitchFamily="18" charset="0"/>
              </a:rPr>
              <a:t>History</a:t>
            </a:r>
            <a:endParaRPr lang="en-US" dirty="0">
              <a:solidFill>
                <a:schemeClr val="accent2">
                  <a:lumMod val="40000"/>
                  <a:lumOff val="60000"/>
                </a:schemeClr>
              </a:solidFill>
              <a:effectLst>
                <a:outerShdw blurRad="38100" dist="38100" dir="2700000" algn="tl">
                  <a:srgbClr val="000000">
                    <a:alpha val="43137"/>
                  </a:srgbClr>
                </a:outerShdw>
              </a:effectLst>
              <a:latin typeface="Adobe Caslon Pro Bold" pitchFamily="18" charset="0"/>
            </a:endParaRPr>
          </a:p>
        </p:txBody>
      </p:sp>
      <p:sp>
        <p:nvSpPr>
          <p:cNvPr id="3" name="Content Placeholder 2"/>
          <p:cNvSpPr>
            <a:spLocks noGrp="1"/>
          </p:cNvSpPr>
          <p:nvPr>
            <p:ph idx="1"/>
          </p:nvPr>
        </p:nvSpPr>
        <p:spPr>
          <a:xfrm>
            <a:off x="457200" y="1219200"/>
            <a:ext cx="8534400" cy="2667000"/>
          </a:xfrm>
        </p:spPr>
        <p:txBody>
          <a:bodyPr>
            <a:normAutofit/>
          </a:bodyPr>
          <a:lstStyle/>
          <a:p>
            <a:r>
              <a:rPr lang="en-US" sz="2400" dirty="0" smtClean="0">
                <a:solidFill>
                  <a:schemeClr val="accent2">
                    <a:lumMod val="40000"/>
                    <a:lumOff val="60000"/>
                  </a:schemeClr>
                </a:solidFill>
                <a:effectLst>
                  <a:outerShdw blurRad="38100" dist="38100" dir="2700000" algn="tl">
                    <a:srgbClr val="000000">
                      <a:alpha val="43137"/>
                    </a:srgbClr>
                  </a:outerShdw>
                </a:effectLst>
              </a:rPr>
              <a:t>Before the World War I &amp; II women were expected to tend to domestic work, and any job opportunities were restricted to certain areas, like education and clothing trades.</a:t>
            </a:r>
          </a:p>
          <a:p>
            <a:r>
              <a:rPr lang="en-US" sz="2400" dirty="0" smtClean="0">
                <a:solidFill>
                  <a:schemeClr val="accent2">
                    <a:lumMod val="40000"/>
                    <a:lumOff val="60000"/>
                  </a:schemeClr>
                </a:solidFill>
                <a:effectLst>
                  <a:outerShdw blurRad="38100" dist="38100" dir="2700000" algn="tl">
                    <a:srgbClr val="000000">
                      <a:alpha val="43137"/>
                    </a:srgbClr>
                  </a:outerShdw>
                </a:effectLst>
              </a:rPr>
              <a:t>When men were drafted to the wars, women were needed to take their places in the jobs they left behind, and many jobs opportunities opened in weapons factories.</a:t>
            </a:r>
            <a:endParaRPr lang="en-US" sz="2400" dirty="0">
              <a:solidFill>
                <a:schemeClr val="accent2">
                  <a:lumMod val="40000"/>
                  <a:lumOff val="60000"/>
                </a:schemeClr>
              </a:solidFill>
              <a:effectLst>
                <a:outerShdw blurRad="38100" dist="38100" dir="2700000" algn="tl">
                  <a:srgbClr val="000000">
                    <a:alpha val="43137"/>
                  </a:srgbClr>
                </a:outerShdw>
              </a:effectLst>
            </a:endParaRPr>
          </a:p>
        </p:txBody>
      </p:sp>
      <p:pic>
        <p:nvPicPr>
          <p:cNvPr id="65538" name="Picture 2" descr="http://www.notevenpast.org/sites/notevenpast.org/files/imagecache/lg_/Women2.jpg"/>
          <p:cNvPicPr>
            <a:picLocks noChangeAspect="1" noChangeArrowheads="1"/>
          </p:cNvPicPr>
          <p:nvPr/>
        </p:nvPicPr>
        <p:blipFill>
          <a:blip r:embed="rId2" cstate="print"/>
          <a:srcRect t="6818" b="6818"/>
          <a:stretch>
            <a:fillRect/>
          </a:stretch>
        </p:blipFill>
        <p:spPr bwMode="auto">
          <a:xfrm>
            <a:off x="2057400" y="3657600"/>
            <a:ext cx="5029200" cy="3057754"/>
          </a:xfrm>
          <a:prstGeom prst="rect">
            <a:avLst/>
          </a:prstGeom>
          <a:noFill/>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2">
                    <a:lumMod val="40000"/>
                    <a:lumOff val="60000"/>
                  </a:schemeClr>
                </a:solidFill>
                <a:effectLst>
                  <a:outerShdw blurRad="38100" dist="38100" dir="2700000" algn="tl">
                    <a:srgbClr val="000000">
                      <a:alpha val="43137"/>
                    </a:srgbClr>
                  </a:outerShdw>
                </a:effectLst>
                <a:latin typeface="Adobe Caslon Pro Bold" pitchFamily="18" charset="0"/>
              </a:rPr>
              <a:t>Issues</a:t>
            </a:r>
            <a:endParaRPr lang="en-US" dirty="0">
              <a:solidFill>
                <a:schemeClr val="accent2">
                  <a:lumMod val="40000"/>
                  <a:lumOff val="60000"/>
                </a:schemeClr>
              </a:solidFill>
              <a:effectLst>
                <a:outerShdw blurRad="38100" dist="38100" dir="2700000" algn="tl">
                  <a:srgbClr val="000000">
                    <a:alpha val="43137"/>
                  </a:srgbClr>
                </a:outerShdw>
              </a:effectLst>
              <a:latin typeface="Adobe Caslon Pro Bold" pitchFamily="18" charset="0"/>
            </a:endParaRPr>
          </a:p>
        </p:txBody>
      </p:sp>
      <p:sp>
        <p:nvSpPr>
          <p:cNvPr id="3" name="Content Placeholder 2"/>
          <p:cNvSpPr>
            <a:spLocks noGrp="1"/>
          </p:cNvSpPr>
          <p:nvPr>
            <p:ph idx="1"/>
          </p:nvPr>
        </p:nvSpPr>
        <p:spPr>
          <a:xfrm>
            <a:off x="457200" y="1295400"/>
            <a:ext cx="8229600" cy="1371600"/>
          </a:xfrm>
        </p:spPr>
        <p:txBody>
          <a:bodyPr/>
          <a:lstStyle/>
          <a:p>
            <a:r>
              <a:rPr lang="en-US" dirty="0" smtClean="0">
                <a:solidFill>
                  <a:schemeClr val="accent2">
                    <a:lumMod val="40000"/>
                    <a:lumOff val="60000"/>
                  </a:schemeClr>
                </a:solidFill>
                <a:effectLst>
                  <a:outerShdw blurRad="38100" dist="38100" dir="2700000" algn="tl">
                    <a:srgbClr val="000000">
                      <a:alpha val="43137"/>
                    </a:srgbClr>
                  </a:outerShdw>
                </a:effectLst>
              </a:rPr>
              <a:t>Main issues are unequal representation and unequal pay in the workforce.</a:t>
            </a:r>
            <a:endParaRPr lang="en-US" dirty="0">
              <a:solidFill>
                <a:schemeClr val="accent2">
                  <a:lumMod val="40000"/>
                  <a:lumOff val="60000"/>
                </a:schemeClr>
              </a:solidFill>
              <a:effectLst>
                <a:outerShdw blurRad="38100" dist="38100" dir="2700000" algn="tl">
                  <a:srgbClr val="000000">
                    <a:alpha val="43137"/>
                  </a:srgbClr>
                </a:outerShdw>
              </a:effectLst>
            </a:endParaRPr>
          </a:p>
        </p:txBody>
      </p:sp>
      <p:sp>
        <p:nvSpPr>
          <p:cNvPr id="5" name="TextBox 4"/>
          <p:cNvSpPr txBox="1"/>
          <p:nvPr/>
        </p:nvSpPr>
        <p:spPr>
          <a:xfrm>
            <a:off x="304800" y="2514600"/>
            <a:ext cx="3124200" cy="1200329"/>
          </a:xfrm>
          <a:prstGeom prst="rect">
            <a:avLst/>
          </a:prstGeom>
          <a:noFill/>
        </p:spPr>
        <p:txBody>
          <a:bodyPr wrap="square" rtlCol="0">
            <a:spAutoFit/>
          </a:bodyPr>
          <a:lstStyle/>
          <a:p>
            <a:r>
              <a:rPr lang="en-US" dirty="0" smtClean="0"/>
              <a:t>Women, on average, are  paid 77% of what men are despite the fact that women earn more academic degrees than men.</a:t>
            </a:r>
            <a:endParaRPr lang="en-US" dirty="0"/>
          </a:p>
        </p:txBody>
      </p:sp>
      <p:sp>
        <p:nvSpPr>
          <p:cNvPr id="6" name="TextBox 5"/>
          <p:cNvSpPr txBox="1"/>
          <p:nvPr/>
        </p:nvSpPr>
        <p:spPr>
          <a:xfrm>
            <a:off x="3733800" y="2514600"/>
            <a:ext cx="2971800" cy="1200329"/>
          </a:xfrm>
          <a:prstGeom prst="rect">
            <a:avLst/>
          </a:prstGeom>
          <a:noFill/>
        </p:spPr>
        <p:txBody>
          <a:bodyPr wrap="square" rtlCol="0">
            <a:spAutoFit/>
          </a:bodyPr>
          <a:lstStyle/>
          <a:p>
            <a:r>
              <a:rPr lang="en-US" dirty="0" smtClean="0"/>
              <a:t>As you go up the ranks of the workforce, the percentage of women decreases and the percentage of men increases.</a:t>
            </a:r>
            <a:endParaRPr lang="en-US" dirty="0"/>
          </a:p>
        </p:txBody>
      </p:sp>
      <p:pic>
        <p:nvPicPr>
          <p:cNvPr id="7170" name="Picture 2" descr="http://www.pewglobal.org/files/2010/09/2010brazil04-02.png"/>
          <p:cNvPicPr>
            <a:picLocks noChangeAspect="1" noChangeArrowheads="1"/>
          </p:cNvPicPr>
          <p:nvPr/>
        </p:nvPicPr>
        <p:blipFill>
          <a:blip r:embed="rId2" cstate="print"/>
          <a:srcRect/>
          <a:stretch>
            <a:fillRect/>
          </a:stretch>
        </p:blipFill>
        <p:spPr bwMode="auto">
          <a:xfrm>
            <a:off x="4038600" y="3886200"/>
            <a:ext cx="2399317" cy="2819400"/>
          </a:xfrm>
          <a:prstGeom prst="rect">
            <a:avLst/>
          </a:prstGeom>
          <a:noFill/>
        </p:spPr>
      </p:pic>
      <p:pic>
        <p:nvPicPr>
          <p:cNvPr id="7172" name="Picture 4" descr="http://legis.wisconsin.gov/eupdates/sen07/Gender%20Pay%20Gap.JPG"/>
          <p:cNvPicPr>
            <a:picLocks noChangeAspect="1" noChangeArrowheads="1"/>
          </p:cNvPicPr>
          <p:nvPr/>
        </p:nvPicPr>
        <p:blipFill>
          <a:blip r:embed="rId3" cstate="print"/>
          <a:srcRect/>
          <a:stretch>
            <a:fillRect/>
          </a:stretch>
        </p:blipFill>
        <p:spPr bwMode="auto">
          <a:xfrm>
            <a:off x="228600" y="3886200"/>
            <a:ext cx="3657600" cy="2807188"/>
          </a:xfrm>
          <a:prstGeom prst="rect">
            <a:avLst/>
          </a:prstGeom>
          <a:noFill/>
        </p:spPr>
      </p:pic>
      <p:sp>
        <p:nvSpPr>
          <p:cNvPr id="8" name="Rectangle 7"/>
          <p:cNvSpPr/>
          <p:nvPr/>
        </p:nvSpPr>
        <p:spPr>
          <a:xfrm>
            <a:off x="6934200" y="3886200"/>
            <a:ext cx="1752600" cy="2308324"/>
          </a:xfrm>
          <a:prstGeom prst="rect">
            <a:avLst/>
          </a:prstGeom>
        </p:spPr>
        <p:txBody>
          <a:bodyPr wrap="square">
            <a:spAutoFit/>
          </a:bodyPr>
          <a:lstStyle/>
          <a:p>
            <a:pPr>
              <a:buFont typeface="Arial" pitchFamily="34" charset="0"/>
              <a:buChar char="•"/>
            </a:pPr>
            <a:r>
              <a:rPr lang="en-US" dirty="0" smtClean="0"/>
              <a:t>The United States </a:t>
            </a:r>
            <a:r>
              <a:rPr lang="en-US" dirty="0" smtClean="0">
                <a:hlinkClick r:id="rId4"/>
              </a:rPr>
              <a:t>ranks 77th</a:t>
            </a:r>
            <a:r>
              <a:rPr lang="en-US" dirty="0" smtClean="0"/>
              <a:t> on an international list of women’s participation in national government.</a:t>
            </a:r>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1752600"/>
            <a:ext cx="8686800" cy="3581400"/>
          </a:xfrm>
        </p:spPr>
        <p:txBody>
          <a:bodyPr>
            <a:normAutofit fontScale="92500"/>
          </a:bodyPr>
          <a:lstStyle/>
          <a:p>
            <a:r>
              <a:rPr lang="en-US" sz="2400" dirty="0" smtClean="0">
                <a:solidFill>
                  <a:schemeClr val="accent2">
                    <a:lumMod val="40000"/>
                    <a:lumOff val="60000"/>
                  </a:schemeClr>
                </a:solidFill>
                <a:effectLst>
                  <a:outerShdw blurRad="38100" dist="38100" dir="2700000" algn="tl">
                    <a:srgbClr val="000000">
                      <a:alpha val="43137"/>
                    </a:srgbClr>
                  </a:outerShdw>
                </a:effectLst>
              </a:rPr>
              <a:t>Professor Joan Williams popularized the term "maternal wall," referring to discrimination against hiring or promoting mothers based on the assumption they will be less committed to their jobs</a:t>
            </a:r>
            <a:r>
              <a:rPr lang="en-US" sz="2400" dirty="0" smtClean="0">
                <a:solidFill>
                  <a:schemeClr val="accent2">
                    <a:lumMod val="40000"/>
                    <a:lumOff val="60000"/>
                  </a:schemeClr>
                </a:solidFill>
                <a:effectLst>
                  <a:outerShdw blurRad="38100" dist="38100" dir="2700000" algn="tl">
                    <a:srgbClr val="000000">
                      <a:alpha val="43137"/>
                    </a:srgbClr>
                  </a:outerShdw>
                </a:effectLst>
              </a:rPr>
              <a:t>.</a:t>
            </a:r>
          </a:p>
          <a:p>
            <a:pPr>
              <a:buNone/>
            </a:pPr>
            <a:endParaRPr lang="en-US" sz="2400" dirty="0" smtClean="0">
              <a:solidFill>
                <a:schemeClr val="accent2">
                  <a:lumMod val="40000"/>
                  <a:lumOff val="60000"/>
                </a:schemeClr>
              </a:solidFill>
              <a:effectLst>
                <a:outerShdw blurRad="38100" dist="38100" dir="2700000" algn="tl">
                  <a:srgbClr val="000000">
                    <a:alpha val="43137"/>
                  </a:srgbClr>
                </a:outerShdw>
              </a:effectLst>
            </a:endParaRPr>
          </a:p>
          <a:p>
            <a:r>
              <a:rPr lang="en-US" sz="2400" dirty="0" smtClean="0">
                <a:solidFill>
                  <a:schemeClr val="accent2">
                    <a:lumMod val="40000"/>
                    <a:lumOff val="60000"/>
                  </a:schemeClr>
                </a:solidFill>
                <a:effectLst>
                  <a:outerShdw blurRad="38100" dist="38100" dir="2700000" algn="tl">
                    <a:srgbClr val="000000">
                      <a:alpha val="43137"/>
                    </a:srgbClr>
                  </a:outerShdw>
                </a:effectLst>
              </a:rPr>
              <a:t>"I think what's interesting is that it's against the law, I assume everybody knows it, yet it still occurs. And it occurs in a very overt fashion," says David Lopez, the general counsel of Equal Employment Opportunity Commission "That means that employers often leave trails of emails </a:t>
            </a:r>
            <a:r>
              <a:rPr lang="en-US" sz="2400" dirty="0" smtClean="0">
                <a:solidFill>
                  <a:schemeClr val="accent2">
                    <a:lumMod val="40000"/>
                    <a:lumOff val="60000"/>
                  </a:schemeClr>
                </a:solidFill>
                <a:effectLst>
                  <a:outerShdw blurRad="38100" dist="38100" dir="2700000" algn="tl">
                    <a:srgbClr val="000000">
                      <a:alpha val="43137"/>
                    </a:srgbClr>
                  </a:outerShdw>
                </a:effectLst>
              </a:rPr>
              <a:t>saying in </a:t>
            </a:r>
            <a:r>
              <a:rPr lang="en-US" sz="2400" dirty="0" smtClean="0">
                <a:solidFill>
                  <a:schemeClr val="accent2">
                    <a:lumMod val="40000"/>
                    <a:lumOff val="60000"/>
                  </a:schemeClr>
                </a:solidFill>
                <a:effectLst>
                  <a:outerShdw blurRad="38100" dist="38100" dir="2700000" algn="tl">
                    <a:srgbClr val="000000">
                      <a:alpha val="43137"/>
                    </a:srgbClr>
                  </a:outerShdw>
                </a:effectLst>
              </a:rPr>
              <a:t>effect, 'We don't want her because she's a mother.' "</a:t>
            </a:r>
            <a:endParaRPr lang="en-US" sz="2400" dirty="0">
              <a:solidFill>
                <a:schemeClr val="accent2">
                  <a:lumMod val="40000"/>
                  <a:lumOff val="60000"/>
                </a:schemeClr>
              </a:solidFill>
              <a:effectLst>
                <a:outerShdw blurRad="38100" dist="38100" dir="2700000" algn="tl">
                  <a:srgbClr val="000000">
                    <a:alpha val="43137"/>
                  </a:srgbClr>
                </a:outerShdw>
              </a:effectLst>
            </a:endParaRPr>
          </a:p>
        </p:txBody>
      </p:sp>
      <p:sp>
        <p:nvSpPr>
          <p:cNvPr id="6" name="Rectangle 5"/>
          <p:cNvSpPr/>
          <p:nvPr/>
        </p:nvSpPr>
        <p:spPr>
          <a:xfrm>
            <a:off x="3505200" y="533400"/>
            <a:ext cx="2057400" cy="769441"/>
          </a:xfrm>
          <a:prstGeom prst="rect">
            <a:avLst/>
          </a:prstGeom>
        </p:spPr>
        <p:txBody>
          <a:bodyPr wrap="square">
            <a:spAutoFit/>
          </a:bodyPr>
          <a:lstStyle/>
          <a:p>
            <a:r>
              <a:rPr lang="en-US" sz="4400" dirty="0" smtClean="0">
                <a:solidFill>
                  <a:schemeClr val="accent2">
                    <a:lumMod val="40000"/>
                    <a:lumOff val="60000"/>
                  </a:schemeClr>
                </a:solidFill>
                <a:effectLst>
                  <a:outerShdw blurRad="38100" dist="38100" dir="2700000" algn="tl">
                    <a:srgbClr val="000000">
                      <a:alpha val="43137"/>
                    </a:srgbClr>
                  </a:outerShdw>
                </a:effectLst>
                <a:latin typeface="Adobe Caslon Pro Bold" pitchFamily="18" charset="0"/>
              </a:rPr>
              <a:t>Issues</a:t>
            </a:r>
            <a:endParaRPr lang="en-US" sz="4400"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Women &amp; Race</a:t>
            </a:r>
            <a:endParaRPr lang="en-US" dirty="0"/>
          </a:p>
        </p:txBody>
      </p:sp>
      <p:pic>
        <p:nvPicPr>
          <p:cNvPr id="5122" name="Picture 2" descr="http://www.americanprogress.org/wp-content/uploads/2013/04/ImmigrationWageGap-2.png"/>
          <p:cNvPicPr>
            <a:picLocks noChangeAspect="1" noChangeArrowheads="1"/>
          </p:cNvPicPr>
          <p:nvPr/>
        </p:nvPicPr>
        <p:blipFill>
          <a:blip r:embed="rId2" cstate="print"/>
          <a:srcRect/>
          <a:stretch>
            <a:fillRect/>
          </a:stretch>
        </p:blipFill>
        <p:spPr bwMode="auto">
          <a:xfrm>
            <a:off x="381000" y="2362200"/>
            <a:ext cx="4800600" cy="3050705"/>
          </a:xfrm>
          <a:prstGeom prst="rect">
            <a:avLst/>
          </a:prstGeom>
          <a:noFill/>
        </p:spPr>
      </p:pic>
      <p:pic>
        <p:nvPicPr>
          <p:cNvPr id="5124" name="Picture 4" descr="http://www.americanprogress.org/wp-content/uploads/issues/2012/07/img/diversity_brief_chart5.jpg"/>
          <p:cNvPicPr>
            <a:picLocks noChangeAspect="1" noChangeArrowheads="1"/>
          </p:cNvPicPr>
          <p:nvPr/>
        </p:nvPicPr>
        <p:blipFill>
          <a:blip r:embed="rId3" cstate="print"/>
          <a:srcRect/>
          <a:stretch>
            <a:fillRect/>
          </a:stretch>
        </p:blipFill>
        <p:spPr bwMode="auto">
          <a:xfrm>
            <a:off x="6019800" y="1905000"/>
            <a:ext cx="1914525" cy="3876676"/>
          </a:xfrm>
          <a:prstGeom prst="rect">
            <a:avLst/>
          </a:prstGeom>
          <a:noFill/>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dirty="0"/>
          </a:p>
        </p:txBody>
      </p:sp>
      <p:pic>
        <p:nvPicPr>
          <p:cNvPr id="4" name="Picture 4" descr="http://4.bp.blogspot.com/-wof5MmX0tbY/Ufqtlkfn1eI/AAAAAAAAAJ4/rjciKpmhIEc/s1600/WhySoFew42.jpg"/>
          <p:cNvPicPr>
            <a:picLocks noChangeAspect="1" noChangeArrowheads="1"/>
          </p:cNvPicPr>
          <p:nvPr/>
        </p:nvPicPr>
        <p:blipFill>
          <a:blip r:embed="rId2" cstate="print"/>
          <a:srcRect/>
          <a:stretch>
            <a:fillRect/>
          </a:stretch>
        </p:blipFill>
        <p:spPr bwMode="auto">
          <a:xfrm>
            <a:off x="0" y="-2"/>
            <a:ext cx="9144000" cy="6858002"/>
          </a:xfrm>
          <a:prstGeom prst="rect">
            <a:avLst/>
          </a:prstGeom>
          <a:noFill/>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64514" name="Picture 2" descr="http://thumbnails.visually.netdna-cdn.com/women-in-the-workforce_526481ebdfb33_w1500.jpg"/>
          <p:cNvPicPr>
            <a:picLocks noChangeAspect="1" noChangeArrowheads="1"/>
          </p:cNvPicPr>
          <p:nvPr/>
        </p:nvPicPr>
        <p:blipFill>
          <a:blip r:embed="rId2" cstate="print">
            <a:lum contrast="-30000"/>
          </a:blip>
          <a:srcRect/>
          <a:stretch>
            <a:fillRect/>
          </a:stretch>
        </p:blipFill>
        <p:spPr bwMode="auto">
          <a:xfrm>
            <a:off x="0" y="0"/>
            <a:ext cx="9144000" cy="6858000"/>
          </a:xfrm>
          <a:prstGeom prst="rect">
            <a:avLst/>
          </a:prstGeom>
          <a:noFill/>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2">
                    <a:lumMod val="40000"/>
                    <a:lumOff val="60000"/>
                  </a:schemeClr>
                </a:solidFill>
                <a:effectLst>
                  <a:outerShdw blurRad="38100" dist="38100" dir="2700000" algn="tl">
                    <a:srgbClr val="000000">
                      <a:alpha val="43137"/>
                    </a:srgbClr>
                  </a:outerShdw>
                </a:effectLst>
                <a:latin typeface="Adobe Caslon Pro" pitchFamily="18" charset="0"/>
              </a:rPr>
              <a:t>Political Parties</a:t>
            </a:r>
            <a:endParaRPr lang="en-US" dirty="0">
              <a:solidFill>
                <a:schemeClr val="accent2">
                  <a:lumMod val="40000"/>
                  <a:lumOff val="60000"/>
                </a:schemeClr>
              </a:solidFill>
              <a:effectLst>
                <a:outerShdw blurRad="38100" dist="38100" dir="2700000" algn="tl">
                  <a:srgbClr val="000000">
                    <a:alpha val="43137"/>
                  </a:srgbClr>
                </a:outerShdw>
              </a:effectLst>
              <a:latin typeface="Adobe Caslon Pro" pitchFamily="18" charset="0"/>
            </a:endParaRPr>
          </a:p>
        </p:txBody>
      </p:sp>
      <p:pic>
        <p:nvPicPr>
          <p:cNvPr id="79874" name="Picture 2" descr="http://www.americanprogress.org/wp-content/uploads/issues/2010/07/img/latino_1.jpg"/>
          <p:cNvPicPr>
            <a:picLocks noChangeAspect="1" noChangeArrowheads="1"/>
          </p:cNvPicPr>
          <p:nvPr/>
        </p:nvPicPr>
        <p:blipFill>
          <a:blip r:embed="rId2" cstate="print"/>
          <a:srcRect/>
          <a:stretch>
            <a:fillRect/>
          </a:stretch>
        </p:blipFill>
        <p:spPr bwMode="auto">
          <a:xfrm>
            <a:off x="4741454" y="1752601"/>
            <a:ext cx="4250145" cy="4038600"/>
          </a:xfrm>
          <a:prstGeom prst="rect">
            <a:avLst/>
          </a:prstGeom>
          <a:noFill/>
        </p:spPr>
      </p:pic>
      <p:sp>
        <p:nvSpPr>
          <p:cNvPr id="6" name="TextBox 5"/>
          <p:cNvSpPr txBox="1"/>
          <p:nvPr/>
        </p:nvSpPr>
        <p:spPr>
          <a:xfrm>
            <a:off x="457200" y="1752600"/>
            <a:ext cx="4191000" cy="4191000"/>
          </a:xfrm>
          <a:prstGeom prst="rect">
            <a:avLst/>
          </a:prstGeom>
          <a:noFill/>
        </p:spPr>
        <p:txBody>
          <a:bodyPr wrap="square" rtlCol="0">
            <a:spAutoFit/>
          </a:bodyPr>
          <a:lstStyle/>
          <a:p>
            <a:pPr>
              <a:buFont typeface="Arial" pitchFamily="34" charset="0"/>
              <a:buChar char="•"/>
            </a:pPr>
            <a:r>
              <a:rPr lang="en-US" sz="2000" dirty="0" smtClean="0">
                <a:solidFill>
                  <a:schemeClr val="accent2">
                    <a:lumMod val="20000"/>
                    <a:lumOff val="80000"/>
                  </a:schemeClr>
                </a:solidFill>
                <a:effectLst>
                  <a:outerShdw blurRad="38100" dist="38100" dir="2700000" algn="tl">
                    <a:srgbClr val="000000">
                      <a:alpha val="43137"/>
                    </a:srgbClr>
                  </a:outerShdw>
                </a:effectLst>
              </a:rPr>
              <a:t>Traditionally Democratic caucuses support women’s rights groups as part of the liberal agenda </a:t>
            </a:r>
          </a:p>
          <a:p>
            <a:r>
              <a:rPr lang="en-US" sz="2000" dirty="0" smtClean="0">
                <a:solidFill>
                  <a:schemeClr val="accent2">
                    <a:lumMod val="20000"/>
                    <a:lumOff val="80000"/>
                  </a:schemeClr>
                </a:solidFill>
                <a:effectLst>
                  <a:outerShdw blurRad="38100" dist="38100" dir="2700000" algn="tl">
                    <a:srgbClr val="000000">
                      <a:alpha val="43137"/>
                    </a:srgbClr>
                  </a:outerShdw>
                </a:effectLst>
              </a:rPr>
              <a:t>	-At the moment the </a:t>
            </a:r>
            <a:r>
              <a:rPr lang="en-US" sz="2000" dirty="0" smtClean="0">
                <a:solidFill>
                  <a:schemeClr val="accent2">
                    <a:lumMod val="20000"/>
                    <a:lumOff val="80000"/>
                  </a:schemeClr>
                </a:solidFill>
                <a:effectLst>
                  <a:outerShdw blurRad="38100" dist="38100" dir="2700000" algn="tl">
                    <a:srgbClr val="000000">
                      <a:alpha val="43137"/>
                    </a:srgbClr>
                  </a:outerShdw>
                </a:effectLst>
              </a:rPr>
              <a:t>	Obama </a:t>
            </a:r>
            <a:r>
              <a:rPr lang="en-US" sz="2000" dirty="0" smtClean="0">
                <a:solidFill>
                  <a:schemeClr val="accent2">
                    <a:lumMod val="20000"/>
                    <a:lumOff val="80000"/>
                  </a:schemeClr>
                </a:solidFill>
                <a:effectLst>
                  <a:outerShdw blurRad="38100" dist="38100" dir="2700000" algn="tl">
                    <a:srgbClr val="000000">
                      <a:alpha val="43137"/>
                    </a:srgbClr>
                  </a:outerShdw>
                </a:effectLst>
              </a:rPr>
              <a:t>administration is </a:t>
            </a:r>
            <a:r>
              <a:rPr lang="en-US" sz="2000" dirty="0" smtClean="0">
                <a:solidFill>
                  <a:schemeClr val="accent2">
                    <a:lumMod val="20000"/>
                    <a:lumOff val="80000"/>
                  </a:schemeClr>
                </a:solidFill>
                <a:effectLst>
                  <a:outerShdw blurRad="38100" dist="38100" dir="2700000" algn="tl">
                    <a:srgbClr val="000000">
                      <a:alpha val="43137"/>
                    </a:srgbClr>
                  </a:outerShdw>
                </a:effectLst>
              </a:rPr>
              <a:t>	trying </a:t>
            </a:r>
            <a:r>
              <a:rPr lang="en-US" sz="2000" dirty="0" smtClean="0">
                <a:solidFill>
                  <a:schemeClr val="accent2">
                    <a:lumMod val="20000"/>
                    <a:lumOff val="80000"/>
                  </a:schemeClr>
                </a:solidFill>
                <a:effectLst>
                  <a:outerShdw blurRad="38100" dist="38100" dir="2700000" algn="tl">
                    <a:srgbClr val="000000">
                      <a:alpha val="43137"/>
                    </a:srgbClr>
                  </a:outerShdw>
                </a:effectLst>
              </a:rPr>
              <a:t>to pass the Paycheck </a:t>
            </a:r>
            <a:r>
              <a:rPr lang="en-US" sz="2000" dirty="0" smtClean="0">
                <a:solidFill>
                  <a:schemeClr val="accent2">
                    <a:lumMod val="20000"/>
                    <a:lumOff val="80000"/>
                  </a:schemeClr>
                </a:solidFill>
                <a:effectLst>
                  <a:outerShdw blurRad="38100" dist="38100" dir="2700000" algn="tl">
                    <a:srgbClr val="000000">
                      <a:alpha val="43137"/>
                    </a:srgbClr>
                  </a:outerShdw>
                </a:effectLst>
              </a:rPr>
              <a:t>	Fairness </a:t>
            </a:r>
            <a:r>
              <a:rPr lang="en-US" sz="2000" dirty="0" smtClean="0">
                <a:solidFill>
                  <a:schemeClr val="accent2">
                    <a:lumMod val="20000"/>
                    <a:lumOff val="80000"/>
                  </a:schemeClr>
                </a:solidFill>
                <a:effectLst>
                  <a:outerShdw blurRad="38100" dist="38100" dir="2700000" algn="tl">
                    <a:srgbClr val="000000">
                      <a:alpha val="43137"/>
                    </a:srgbClr>
                  </a:outerShdw>
                </a:effectLst>
              </a:rPr>
              <a:t>Act which would </a:t>
            </a:r>
            <a:r>
              <a:rPr lang="en-US" sz="2000" dirty="0" smtClean="0">
                <a:solidFill>
                  <a:schemeClr val="accent2">
                    <a:lumMod val="20000"/>
                    <a:lumOff val="80000"/>
                  </a:schemeClr>
                </a:solidFill>
                <a:effectLst>
                  <a:outerShdw blurRad="38100" dist="38100" dir="2700000" algn="tl">
                    <a:srgbClr val="000000">
                      <a:alpha val="43137"/>
                    </a:srgbClr>
                  </a:outerShdw>
                </a:effectLst>
              </a:rPr>
              <a:t>	update </a:t>
            </a:r>
            <a:r>
              <a:rPr lang="en-US" sz="2000" dirty="0" smtClean="0">
                <a:solidFill>
                  <a:schemeClr val="accent2">
                    <a:lumMod val="20000"/>
                    <a:lumOff val="80000"/>
                  </a:schemeClr>
                </a:solidFill>
                <a:effectLst>
                  <a:outerShdw blurRad="38100" dist="38100" dir="2700000" algn="tl">
                    <a:srgbClr val="000000">
                      <a:alpha val="43137"/>
                    </a:srgbClr>
                  </a:outerShdw>
                </a:effectLst>
              </a:rPr>
              <a:t>the 1963</a:t>
            </a:r>
            <a:br>
              <a:rPr lang="en-US" sz="2000" dirty="0" smtClean="0">
                <a:solidFill>
                  <a:schemeClr val="accent2">
                    <a:lumMod val="20000"/>
                    <a:lumOff val="80000"/>
                  </a:schemeClr>
                </a:solidFill>
                <a:effectLst>
                  <a:outerShdw blurRad="38100" dist="38100" dir="2700000" algn="tl">
                    <a:srgbClr val="000000">
                      <a:alpha val="43137"/>
                    </a:srgbClr>
                  </a:outerShdw>
                </a:effectLst>
              </a:rPr>
            </a:br>
            <a:endParaRPr lang="en-US" sz="2000" dirty="0" smtClean="0">
              <a:solidFill>
                <a:schemeClr val="accent2">
                  <a:lumMod val="20000"/>
                  <a:lumOff val="80000"/>
                </a:schemeClr>
              </a:solidFill>
              <a:effectLst>
                <a:outerShdw blurRad="38100" dist="38100" dir="2700000" algn="tl">
                  <a:srgbClr val="000000">
                    <a:alpha val="43137"/>
                  </a:srgbClr>
                </a:outerShdw>
              </a:effectLst>
            </a:endParaRPr>
          </a:p>
          <a:p>
            <a:pPr>
              <a:buFont typeface="Arial" pitchFamily="34" charset="0"/>
              <a:buChar char="•"/>
            </a:pPr>
            <a:r>
              <a:rPr lang="en-US" sz="2000" dirty="0" smtClean="0">
                <a:solidFill>
                  <a:schemeClr val="accent2">
                    <a:lumMod val="20000"/>
                    <a:lumOff val="80000"/>
                  </a:schemeClr>
                </a:solidFill>
                <a:effectLst>
                  <a:outerShdw blurRad="38100" dist="38100" dir="2700000" algn="tl">
                    <a:srgbClr val="000000">
                      <a:alpha val="43137"/>
                    </a:srgbClr>
                  </a:outerShdw>
                </a:effectLst>
              </a:rPr>
              <a:t> More conservative Republicans have historically had more traditional views of women’s roles in </a:t>
            </a:r>
            <a:r>
              <a:rPr lang="en-US" sz="2000" dirty="0" smtClean="0">
                <a:solidFill>
                  <a:schemeClr val="accent2">
                    <a:lumMod val="20000"/>
                    <a:lumOff val="80000"/>
                  </a:schemeClr>
                </a:solidFill>
                <a:effectLst>
                  <a:outerShdw blurRad="38100" dist="38100" dir="2700000" algn="tl">
                    <a:srgbClr val="000000">
                      <a:alpha val="43137"/>
                    </a:srgbClr>
                  </a:outerShdw>
                </a:effectLst>
              </a:rPr>
              <a:t>society, but many do suppor</a:t>
            </a:r>
            <a:r>
              <a:rPr lang="en-US" sz="2000" dirty="0" smtClean="0">
                <a:solidFill>
                  <a:schemeClr val="accent2">
                    <a:lumMod val="20000"/>
                    <a:lumOff val="80000"/>
                  </a:schemeClr>
                </a:solidFill>
                <a:effectLst>
                  <a:outerShdw blurRad="38100" dist="38100" dir="2700000" algn="tl">
                    <a:srgbClr val="000000">
                      <a:alpha val="43137"/>
                    </a:srgbClr>
                  </a:outerShdw>
                </a:effectLst>
              </a:rPr>
              <a:t>t women as well.</a:t>
            </a:r>
            <a:endParaRPr lang="en-US" sz="2000" dirty="0">
              <a:solidFill>
                <a:schemeClr val="accent2">
                  <a:lumMod val="20000"/>
                  <a:lumOff val="80000"/>
                </a:schemeClr>
              </a:solidFill>
              <a:effectLst>
                <a:outerShdw blurRad="38100" dist="38100" dir="2700000" algn="tl">
                  <a:srgbClr val="000000">
                    <a:alpha val="43137"/>
                  </a:srgbClr>
                </a:outerShdw>
              </a:effectLst>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120</TotalTime>
  <Words>358</Words>
  <Application>Microsoft Office PowerPoint</Application>
  <PresentationFormat>On-screen Show (4:3)</PresentationFormat>
  <Paragraphs>27</Paragraphs>
  <Slides>11</Slides>
  <Notes>0</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Office Theme</vt:lpstr>
      <vt:lpstr>Women in the workforce</vt:lpstr>
      <vt:lpstr>HIstory</vt:lpstr>
      <vt:lpstr>History</vt:lpstr>
      <vt:lpstr>Issues</vt:lpstr>
      <vt:lpstr>Slide 5</vt:lpstr>
      <vt:lpstr>Women &amp; Race</vt:lpstr>
      <vt:lpstr>Slide 7</vt:lpstr>
      <vt:lpstr>Slide 8</vt:lpstr>
      <vt:lpstr>Political Parties</vt:lpstr>
      <vt:lpstr>Media</vt:lpstr>
      <vt:lpstr>Slide 11</vt:lpstr>
    </vt:vector>
  </TitlesOfParts>
  <Company>Nyack Central School District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Women</dc:title>
  <dc:creator>LHRIC</dc:creator>
  <cp:lastModifiedBy>LHRIC</cp:lastModifiedBy>
  <cp:revision>13</cp:revision>
  <dcterms:created xsi:type="dcterms:W3CDTF">2014-01-06T16:25:09Z</dcterms:created>
  <dcterms:modified xsi:type="dcterms:W3CDTF">2014-01-07T17:07:20Z</dcterms:modified>
</cp:coreProperties>
</file>